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080580F-A111-483F-B8E7-5403D97247BF}" name="Main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764" autoAdjust="0"/>
    <p:restoredTop sz="100000" autoAdjust="0"/>
  </p:normalViewPr>
  <p:slideViewPr>
    <p:cSldViewPr snapToGrid="0">
      <p:cViewPr varScale="1">
        <p:scale>
          <a:sx n="100" d="100"/>
          <a:sy n="100" d="100"/>
        </p:scale>
        <p:origin x="72" y="1464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87A23F8-1023-44DB-94FA-324FF4C25C44}" type="datetime1">
              <a:rPr lang="ko-KR" altLang="en-US"/>
              <a:pPr lvl="0">
                <a:defRPr/>
              </a:pPr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4DA1AB3-0D09-4229-8046-2E50F36D28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7BD3AEA-534D-4E7D-A62D-270999C1AB8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Relationship Id="rId5" Type="http://schemas.openxmlformats.org/officeDocument/2006/relationships/image" Target="../media/image17.png"  /><Relationship Id="rId6" Type="http://schemas.openxmlformats.org/officeDocument/2006/relationships/image" Target="../media/image14.png"  /><Relationship Id="rId7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5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6.gif"  /><Relationship Id="rId3" Type="http://schemas.openxmlformats.org/officeDocument/2006/relationships/image" Target="../media/image37.png"  /><Relationship Id="rId4" Type="http://schemas.openxmlformats.org/officeDocument/2006/relationships/image" Target="../media/image38.jpeg"  /><Relationship Id="rId5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9.gi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4.gif"  /><Relationship Id="rId3" Type="http://schemas.openxmlformats.org/officeDocument/2006/relationships/image" Target="../media/image4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56.jpeg"  /><Relationship Id="rId11" Type="http://schemas.openxmlformats.org/officeDocument/2006/relationships/image" Target="../media/image57.jpeg"  /><Relationship Id="rId12" Type="http://schemas.openxmlformats.org/officeDocument/2006/relationships/image" Target="../media/image58.png"  /><Relationship Id="rId13" Type="http://schemas.openxmlformats.org/officeDocument/2006/relationships/image" Target="../media/image59.jpeg"  /><Relationship Id="rId14" Type="http://schemas.openxmlformats.org/officeDocument/2006/relationships/image" Target="../media/image60.png"  /><Relationship Id="rId15" Type="http://schemas.openxmlformats.org/officeDocument/2006/relationships/image" Target="../media/image42.png"  /><Relationship Id="rId16" Type="http://schemas.openxmlformats.org/officeDocument/2006/relationships/image" Target="../media/image36.gif"  /><Relationship Id="rId17" Type="http://schemas.openxmlformats.org/officeDocument/2006/relationships/image" Target="../media/image61.png"  /><Relationship Id="rId18" Type="http://schemas.openxmlformats.org/officeDocument/2006/relationships/image" Target="../media/image62.png"  /><Relationship Id="rId19" Type="http://schemas.openxmlformats.org/officeDocument/2006/relationships/image" Target="../media/image63.png"  /><Relationship Id="rId2" Type="http://schemas.openxmlformats.org/officeDocument/2006/relationships/slideLayout" Target="../slideLayouts/slideLayout4.xml"  /><Relationship Id="rId20" Type="http://schemas.openxmlformats.org/officeDocument/2006/relationships/image" Target="../media/image64.png"  /><Relationship Id="rId21" Type="http://schemas.openxmlformats.org/officeDocument/2006/relationships/image" Target="../media/image65.png"  /><Relationship Id="rId22" Type="http://schemas.openxmlformats.org/officeDocument/2006/relationships/image" Target="../media/image66.png"  /><Relationship Id="rId23" Type="http://schemas.openxmlformats.org/officeDocument/2006/relationships/image" Target="../media/image67.jpeg"  /><Relationship Id="rId3" Type="http://schemas.openxmlformats.org/officeDocument/2006/relationships/image" Target="../media/image49.png"  /><Relationship Id="rId4" Type="http://schemas.openxmlformats.org/officeDocument/2006/relationships/image" Target="../media/image50.jpe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jpeg"  /><Relationship Id="rId9" Type="http://schemas.openxmlformats.org/officeDocument/2006/relationships/image" Target="../media/image5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8.jpeg"  /><Relationship Id="rId3" Type="http://schemas.openxmlformats.org/officeDocument/2006/relationships/image" Target="../media/image6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rgbClr val="4c4c4c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02. 2020</a:t>
            </a:r>
            <a:endParaRPr lang="en-US" altLang="ko-KR" sz="8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>
          <a:xfrm>
            <a:off x="2900799" y="2777885"/>
            <a:ext cx="4860513" cy="14773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144000" tIns="0" rIns="179999" bIns="0" anchor="ctr">
            <a:no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+mj-ea"/>
                <a:ea typeface="+mj-ea"/>
                <a:cs typeface="+mj-cs"/>
              </a:rPr>
              <a:t>TEAM JSK</a:t>
            </a:r>
            <a:endParaRPr lang="en-US" altLang="ko-KR" sz="2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+mj-ea"/>
              <a:ea typeface="+mj-ea"/>
              <a:cs typeface="+mj-cs"/>
            </a:endParaRPr>
          </a:p>
          <a:p>
            <a:pPr lvl="0">
              <a:defRPr/>
            </a:pPr>
            <a:r>
              <a:rPr lang="en-US" altLang="ko-KR" sz="4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STAY WITH ME</a:t>
            </a:r>
            <a:endParaRPr lang="en-US" altLang="ko-KR" sz="4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defRPr/>
            </a:pPr>
            <a:r>
              <a:rPr lang="en-US" altLang="ko-KR" sz="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FINAL PROJECT</a:t>
            </a:r>
            <a:endParaRPr lang="en-US" altLang="ko-KR" sz="8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763" y="3429000"/>
            <a:ext cx="6848474" cy="1228725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5168" y="3501008"/>
            <a:ext cx="1838325" cy="54292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016896" y="2845331"/>
            <a:ext cx="1799069" cy="367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 접속 시</a:t>
            </a:r>
            <a:endParaRPr lang="ko-KR" altLang="en-US">
              <a:latin typeface="한컴 윤고딕 740"/>
            </a:endParaRPr>
          </a:p>
        </p:txBody>
      </p:sp>
      <p:sp>
        <p:nvSpPr>
          <p:cNvPr id="14" name=""/>
          <p:cNvSpPr/>
          <p:nvPr/>
        </p:nvSpPr>
        <p:spPr>
          <a:xfrm>
            <a:off x="5375523" y="3573016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736976" y="4158605"/>
            <a:ext cx="648072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2072680" y="4168130"/>
            <a:ext cx="864096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503315" y="4158605"/>
            <a:ext cx="720080" cy="3600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295356" y="3179068"/>
            <a:ext cx="361181" cy="207640"/>
          </a:xfrm>
          <a:prstGeom prst="rect">
            <a:avLst/>
          </a:prstGeom>
          <a:pattFill prst="wdUpDiag">
            <a:fgClr>
              <a:schemeClr val="lt1">
                <a:alpha val="0"/>
              </a:schemeClr>
            </a:fgClr>
            <a:bgClr>
              <a:srgbClr val="ff0000">
                <a:alpha val="35000"/>
              </a:srgbClr>
            </a:bgClr>
          </a:pattFill>
          <a:ln w="127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17296" y="3156590"/>
            <a:ext cx="741844" cy="2724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접근불가</a:t>
            </a:r>
            <a:endParaRPr lang="ko-KR" altLang="en-US" sz="12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6070" y="4706431"/>
            <a:ext cx="7200304" cy="207389"/>
          </a:xfrm>
          <a:prstGeom prst="rect">
            <a:avLst/>
          </a:prstGeom>
        </p:spPr>
      </p:pic>
      <p:cxnSp>
        <p:nvCxnSpPr>
          <p:cNvPr id="21" name=""/>
          <p:cNvCxnSpPr>
            <a:stCxn id="15" idx="2"/>
            <a:endCxn id="20" idx="0"/>
          </p:cNvCxnSpPr>
          <p:nvPr/>
        </p:nvCxnSpPr>
        <p:spPr>
          <a:xfrm rot="5400000">
            <a:off x="4959724" y="4605143"/>
            <a:ext cx="187786" cy="14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메뉴 계층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43251" y="2553519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비회원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175217" y="2556983"/>
            <a:ext cx="1898787" cy="36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✔게스트</a:t>
            </a:r>
            <a:r>
              <a:rPr lang="en-US" altLang="ko-KR">
                <a:latin typeface="한컴 윤고딕 740"/>
              </a:rPr>
              <a:t>/</a:t>
            </a:r>
            <a:r>
              <a:rPr lang="ko-KR" altLang="en-US">
                <a:latin typeface="한컴 윤고딕 740"/>
                <a:ea typeface="한컴 윤고딕 740"/>
              </a:rPr>
              <a:t>호스트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413719" y="2532738"/>
            <a:ext cx="1102151" cy="3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윤고딕 740"/>
              </a:rPr>
              <a:t>✔</a:t>
            </a:r>
            <a:r>
              <a:rPr lang="ko-KR" altLang="en-US">
                <a:latin typeface="한컴 윤고딕 740"/>
                <a:ea typeface="한컴 윤고딕 740"/>
              </a:rPr>
              <a:t>관리자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69670" b="48630"/>
          <a:stretch>
            <a:fillRect/>
          </a:stretch>
        </p:blipFill>
        <p:spPr>
          <a:xfrm>
            <a:off x="836035" y="3025053"/>
            <a:ext cx="2077315" cy="63124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859" y="3072678"/>
            <a:ext cx="1838325" cy="5429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69670" b="48630"/>
          <a:stretch>
            <a:fillRect/>
          </a:stretch>
        </p:blipFill>
        <p:spPr>
          <a:xfrm>
            <a:off x="7136389" y="2995611"/>
            <a:ext cx="2077315" cy="63124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29043" y="3056225"/>
            <a:ext cx="1838325" cy="54292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rcRect l="69670" b="48630"/>
          <a:stretch>
            <a:fillRect/>
          </a:stretch>
        </p:blipFill>
        <p:spPr>
          <a:xfrm>
            <a:off x="4062412" y="3022455"/>
            <a:ext cx="2077315" cy="63124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794" y="3807967"/>
            <a:ext cx="7115803" cy="2606657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381125" y="3801341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4122594" y="3798743"/>
            <a:ext cx="3134590" cy="181840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202998" y="4318289"/>
            <a:ext cx="1177636" cy="17318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 flipH="1">
            <a:off x="1207943" y="3645477"/>
            <a:ext cx="181840" cy="7793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 rot="16217364">
            <a:off x="4671382" y="3565967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 rot="18450376">
            <a:off x="7127101" y="3555575"/>
            <a:ext cx="329440" cy="103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3160" b="90280"/>
          <a:stretch>
            <a:fillRect/>
          </a:stretch>
        </p:blipFill>
        <p:spPr>
          <a:xfrm>
            <a:off x="5753221" y="4087090"/>
            <a:ext cx="3335238" cy="45027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25" y="3643746"/>
            <a:ext cx="4097481" cy="131184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736397" y="2242704"/>
            <a:ext cx="2593917" cy="6986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latin typeface="에스코어 드림 7 ExtraBold"/>
                <a:ea typeface="에스코어 드림 7 ExtraBold"/>
              </a:rPr>
              <a:t>http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s</a:t>
            </a:r>
            <a:r>
              <a:rPr lang="en-US" altLang="ko-KR" sz="4000">
                <a:latin typeface="에스코어 드림 7 ExtraBold"/>
                <a:ea typeface="에스코어 드림 7 ExtraBold"/>
              </a:rPr>
              <a:t> 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SSL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4352" y="1416304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2933326" y="2013397"/>
            <a:ext cx="4039348" cy="70002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Spring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 Security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rcRect l="69360" t="27440" r="6310" b="27440"/>
          <a:stretch>
            <a:fillRect/>
          </a:stretch>
        </p:blipFill>
        <p:spPr>
          <a:xfrm>
            <a:off x="1403587" y="3429000"/>
            <a:ext cx="1467810" cy="1528927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69360" t="27440" r="6310" b="27440"/>
          <a:stretch>
            <a:fillRect/>
          </a:stretch>
        </p:blipFill>
        <p:spPr>
          <a:xfrm>
            <a:off x="4219094" y="3429000"/>
            <a:ext cx="1467810" cy="1528927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rcRect l="69360" t="27440" r="6310" b="27440"/>
          <a:stretch>
            <a:fillRect/>
          </a:stretch>
        </p:blipFill>
        <p:spPr>
          <a:xfrm>
            <a:off x="6977475" y="3429000"/>
            <a:ext cx="1467810" cy="1528927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1013155" y="4846906"/>
            <a:ext cx="2219770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GUEST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3811387" y="4841967"/>
            <a:ext cx="2027156" cy="47213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HOST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430763" y="4840557"/>
            <a:ext cx="2396160" cy="462963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accent3"/>
                </a:solidFill>
                <a:latin typeface="에스코어 드림 7 ExtraBold"/>
                <a:ea typeface="에스코어 드림 7 ExtraBold"/>
              </a:rPr>
              <a:t>ROLE_</a:t>
            </a: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ADMIN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3866282" y="2577811"/>
            <a:ext cx="1997308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공격</a:t>
            </a:r>
            <a:endParaRPr lang="ko-KR" altLang="en-US" sz="2000" i="1">
              <a:solidFill>
                <a:schemeClr val="dk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222046" y="3313832"/>
            <a:ext cx="3338602" cy="571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웹 어플리케이션 취약점 중 하나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5" name=""/>
          <p:cNvSpPr txBox="1"/>
          <p:nvPr/>
        </p:nvSpPr>
        <p:spPr>
          <a:xfrm>
            <a:off x="3713011" y="4297506"/>
            <a:ext cx="2455379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 sz="2000" i="1">
              <a:solidFill>
                <a:srgbClr val="ff0000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980584" y="4990232"/>
            <a:ext cx="1728012" cy="57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공격 방어 기법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t="31390" b="7110"/>
          <a:stretch>
            <a:fillRect/>
          </a:stretch>
        </p:blipFill>
        <p:spPr>
          <a:xfrm>
            <a:off x="1601932" y="3516889"/>
            <a:ext cx="6667500" cy="1798493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717521" y="2380903"/>
            <a:ext cx="2453640" cy="6972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CSRF</a:t>
            </a:r>
            <a:r>
              <a:rPr lang="ko-KR" altLang="en-US" sz="2000" i="1">
                <a:solidFill>
                  <a:schemeClr val="dk1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 sz="2000" i="1">
                <a:solidFill>
                  <a:srgbClr val="ff0000"/>
                </a:solidFill>
                <a:latin typeface="에스코어 드림 6 Bold"/>
                <a:ea typeface="에스코어 드림 6 Bold"/>
              </a:rPr>
              <a:t>Tocken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2841047" y="3036740"/>
            <a:ext cx="4507579" cy="29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form</a:t>
            </a:r>
            <a:r>
              <a:rPr lang="ko-KR" altLang="en-US" sz="1400"/>
              <a:t>을 넘길 시 토큰을 함께  전송해주지 않았을 경우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475" y="2594696"/>
            <a:ext cx="7153274" cy="54292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10" y="3733380"/>
            <a:ext cx="8156862" cy="61102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0477" y="4815320"/>
            <a:ext cx="6364432" cy="15001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351193" y="2173431"/>
            <a:ext cx="1125336" cy="3652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jsp</a:t>
            </a: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 </a:t>
            </a: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head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6" name=""/>
          <p:cNvCxnSpPr>
            <a:stCxn id="15" idx="1"/>
          </p:cNvCxnSpPr>
          <p:nvPr/>
        </p:nvCxnSpPr>
        <p:spPr>
          <a:xfrm rot="10800000">
            <a:off x="1580284" y="2356051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0800000">
            <a:off x="5470815" y="2369040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536498" y="3296515"/>
            <a:ext cx="82573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HTML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9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>
            <a:off x="548293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08784" y="3732068"/>
            <a:ext cx="476249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498398" y="4470688"/>
            <a:ext cx="822267" cy="36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script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/>
          <p:nvPr/>
        </p:nvCxnSpPr>
        <p:spPr>
          <a:xfrm rot="10800000">
            <a:off x="1554307" y="4644649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10800000">
            <a:off x="5444838" y="4657638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/>
          <p:nvPr/>
        </p:nvSpPr>
        <p:spPr>
          <a:xfrm>
            <a:off x="2139661" y="5062105"/>
            <a:ext cx="5100204" cy="181841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753463" y="2144856"/>
            <a:ext cx="6407383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BCrypt</a:t>
            </a:r>
            <a:r>
              <a:rPr lang="en-US" altLang="ko-KR" sz="4000">
                <a:solidFill>
                  <a:srgbClr val="ff0000"/>
                </a:solidFill>
                <a:latin typeface="에스코어 드림 7 ExtraBold"/>
                <a:ea typeface="에스코어 드림 7 ExtraBold"/>
              </a:rPr>
              <a:t>Password</a:t>
            </a: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Encoder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6669" y="1558635"/>
            <a:ext cx="1577341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&lt;security&gt;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949411" y="2863559"/>
            <a:ext cx="1866557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비밀번호 암호화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897" y="4610532"/>
            <a:ext cx="7334250" cy="115252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220" y="3555423"/>
            <a:ext cx="4819650" cy="6477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355523" y="3296515"/>
            <a:ext cx="1279467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Controller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347047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348346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4663787" y="4176277"/>
            <a:ext cx="504478" cy="365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>
            <a:stCxn id="20" idx="1"/>
          </p:cNvCxnSpPr>
          <p:nvPr/>
        </p:nvCxnSpPr>
        <p:spPr>
          <a:xfrm rot="10800000">
            <a:off x="1571625" y="4350237"/>
            <a:ext cx="3092161" cy="8662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endCxn id="20" idx="3"/>
          </p:cNvCxnSpPr>
          <p:nvPr/>
        </p:nvCxnSpPr>
        <p:spPr>
          <a:xfrm rot="10800000">
            <a:off x="5168265" y="4358899"/>
            <a:ext cx="3160050" cy="433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1251238" y="4797136"/>
            <a:ext cx="796636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2300" y="2772576"/>
            <a:ext cx="3274692" cy="3653798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0776" y="4346221"/>
            <a:ext cx="4600575" cy="75247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76725" y="1884362"/>
            <a:ext cx="1976275" cy="658115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5050014" y="1924369"/>
            <a:ext cx="1253490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5 Medium"/>
                <a:ea typeface="에스코어 드림 5 Medium"/>
              </a:rPr>
              <a:t>map</a:t>
            </a:r>
            <a:endParaRPr lang="en-US" altLang="ko-KR" sz="4000">
              <a:solidFill>
                <a:schemeClr val="dk1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6745175" y="3655929"/>
            <a:ext cx="504478" cy="365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DB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1" name=""/>
          <p:cNvCxnSpPr/>
          <p:nvPr/>
        </p:nvCxnSpPr>
        <p:spPr>
          <a:xfrm rot="10800000">
            <a:off x="4560535" y="3830284"/>
            <a:ext cx="2184640" cy="8267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/>
          <p:nvPr/>
        </p:nvCxnSpPr>
        <p:spPr>
          <a:xfrm rot="10800000">
            <a:off x="7249653" y="3838520"/>
            <a:ext cx="2091036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1068" y="2059131"/>
            <a:ext cx="1143001" cy="114300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4483675" y="2107621"/>
            <a:ext cx="179901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geocoding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455100" y="2534514"/>
            <a:ext cx="2008565" cy="47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geolocation</a:t>
            </a:r>
            <a:endParaRPr lang="en-US" altLang="ko-KR" sz="25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204" y="4458133"/>
            <a:ext cx="1524000" cy="50482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200" y="3781857"/>
            <a:ext cx="5546895" cy="1658215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2697307" y="4225636"/>
            <a:ext cx="1766454" cy="173182"/>
          </a:xfrm>
          <a:prstGeom prst="rect">
            <a:avLst/>
          </a:prstGeom>
          <a:solidFill>
            <a:srgbClr val="ffe76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567920" y="4442113"/>
            <a:ext cx="493568" cy="64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7" name=""/>
          <p:cNvSpPr txBox="1"/>
          <p:nvPr/>
        </p:nvSpPr>
        <p:spPr>
          <a:xfrm>
            <a:off x="4687068" y="2987736"/>
            <a:ext cx="1593154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지도 </a:t>
            </a:r>
            <a:r>
              <a:rPr lang="en-US" altLang="ko-KR"/>
              <a:t>API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09306" y="5257771"/>
            <a:ext cx="4199819" cy="1208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/>
          <p:cNvSpPr/>
          <p:nvPr/>
        </p:nvSpPr>
        <p:spPr>
          <a:xfrm>
            <a:off x="200029" y="188640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ko-KR" altLang="en-US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254" y="188913"/>
            <a:ext cx="8244466" cy="4074452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 rot="5400000">
            <a:off x="1506141" y="5185767"/>
            <a:ext cx="576064" cy="576064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 flipV="1">
            <a:off x="1074093" y="5229200"/>
            <a:ext cx="792087" cy="360040"/>
          </a:xfrm>
          <a:prstGeom prst="snip1Rect">
            <a:avLst>
              <a:gd name="adj" fmla="val 50000"/>
            </a:avLst>
          </a:prstGeom>
          <a:solidFill>
            <a:srgbClr val="4c4c4c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1146101" y="5254262"/>
            <a:ext cx="864096" cy="3372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주제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ea typeface="한컴 윤고딕 740"/>
              <a:cs typeface="+mj-cs"/>
            </a:endParaRPr>
          </a:p>
        </p:txBody>
      </p:sp>
      <p:grpSp>
        <p:nvGrpSpPr>
          <p:cNvPr id="46" name=""/>
          <p:cNvGrpSpPr/>
          <p:nvPr/>
        </p:nvGrpSpPr>
        <p:grpSpPr>
          <a:xfrm rot="0">
            <a:off x="2201838" y="5185767"/>
            <a:ext cx="1464543" cy="576064"/>
            <a:chOff x="2379762" y="4825727"/>
            <a:chExt cx="1464543" cy="576064"/>
          </a:xfrm>
        </p:grpSpPr>
        <p:sp>
          <p:nvSpPr>
            <p:cNvPr id="41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0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"/>
          <p:cNvSpPr txBox="1"/>
          <p:nvPr/>
        </p:nvSpPr>
        <p:spPr>
          <a:xfrm>
            <a:off x="2269654" y="5250839"/>
            <a:ext cx="1152128" cy="3384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선정 이유</a:t>
            </a: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스퀘어 Bold"/>
                <a:ea typeface="나눔스퀘어 Bold"/>
                <a:cs typeface="+mj-cs"/>
              </a:rPr>
              <a:t> 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나눔스퀘어 Bold"/>
              <a:ea typeface="나눔스퀘어 Bold"/>
              <a:cs typeface="+mj-cs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86014" y="5185767"/>
            <a:ext cx="1464543" cy="576064"/>
            <a:chOff x="2379762" y="4825727"/>
            <a:chExt cx="1464543" cy="576064"/>
          </a:xfrm>
        </p:grpSpPr>
        <p:sp>
          <p:nvSpPr>
            <p:cNvPr id="48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9" name=""/>
            <p:cNvCxnSpPr/>
            <p:nvPr/>
          </p:nvCxnSpPr>
          <p:spPr>
            <a:xfrm rot="5400000">
              <a:off x="3268241" y="4825727"/>
              <a:ext cx="576064" cy="576064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"/>
          <p:cNvSpPr txBox="1"/>
          <p:nvPr/>
        </p:nvSpPr>
        <p:spPr>
          <a:xfrm>
            <a:off x="3819922" y="5252719"/>
            <a:ext cx="1152128" cy="33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None/>
              <a:defRPr/>
            </a:pPr>
            <a:r>
              <a: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한컴 윤고딕 740"/>
                <a:ea typeface="한컴 윤고딕 740"/>
                <a:cs typeface="+mj-cs"/>
              </a:rPr>
              <a:t>작업 문서</a:t>
            </a:r>
            <a:endParaRPr lang="ko-KR" altLang="en-US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한컴 윤고딕 740"/>
              <a:cs typeface="+mj-cs"/>
            </a:endParaRPr>
          </a:p>
        </p:txBody>
      </p:sp>
      <p:grpSp>
        <p:nvGrpSpPr>
          <p:cNvPr id="51" name=""/>
          <p:cNvGrpSpPr/>
          <p:nvPr/>
        </p:nvGrpSpPr>
        <p:grpSpPr>
          <a:xfrm rot="0">
            <a:off x="5394572" y="5195292"/>
            <a:ext cx="1953741" cy="576064"/>
            <a:chOff x="2379762" y="4835252"/>
            <a:chExt cx="1460556" cy="576064"/>
          </a:xfrm>
        </p:grpSpPr>
        <p:sp>
          <p:nvSpPr>
            <p:cNvPr id="52" name=""/>
            <p:cNvSpPr/>
            <p:nvPr/>
          </p:nvSpPr>
          <p:spPr>
            <a:xfrm flipV="1">
              <a:off x="2379762" y="4869160"/>
              <a:ext cx="1291942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3" name=""/>
            <p:cNvCxnSpPr/>
            <p:nvPr/>
          </p:nvCxnSpPr>
          <p:spPr>
            <a:xfrm rot="5400000">
              <a:off x="3336962" y="4907960"/>
              <a:ext cx="576064" cy="430647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"/>
          <p:cNvSpPr txBox="1"/>
          <p:nvPr/>
        </p:nvSpPr>
        <p:spPr>
          <a:xfrm>
            <a:off x="5439881" y="5222294"/>
            <a:ext cx="1610876" cy="36697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사용기술</a:t>
            </a:r>
            <a:r>
              <a:rPr lang="en-US" altLang="ko-KR">
                <a:solidFill>
                  <a:schemeClr val="lt1"/>
                </a:solidFill>
                <a:latin typeface="한컴 윤고딕 740"/>
                <a:ea typeface="한컴 윤고딕 740"/>
              </a:rPr>
              <a:t>&amp;</a:t>
            </a: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환경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grpSp>
        <p:nvGrpSpPr>
          <p:cNvPr id="55" name=""/>
          <p:cNvGrpSpPr/>
          <p:nvPr/>
        </p:nvGrpSpPr>
        <p:grpSpPr>
          <a:xfrm rot="0">
            <a:off x="7520905" y="5157192"/>
            <a:ext cx="1248518" cy="648072"/>
            <a:chOff x="2379762" y="4797152"/>
            <a:chExt cx="1554179" cy="648072"/>
          </a:xfrm>
        </p:grpSpPr>
        <p:sp>
          <p:nvSpPr>
            <p:cNvPr id="56" name=""/>
            <p:cNvSpPr/>
            <p:nvPr/>
          </p:nvSpPr>
          <p:spPr>
            <a:xfrm flipV="1">
              <a:off x="2379762" y="4869160"/>
              <a:ext cx="1243186" cy="360040"/>
            </a:xfrm>
            <a:prstGeom prst="snip1Rect">
              <a:avLst>
                <a:gd name="adj" fmla="val 50000"/>
              </a:avLst>
            </a:prstGeom>
            <a:solidFill>
              <a:srgbClr val="4c4c4c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7" name=""/>
            <p:cNvCxnSpPr/>
            <p:nvPr/>
          </p:nvCxnSpPr>
          <p:spPr>
            <a:xfrm rot="5400000">
              <a:off x="3206539" y="4717822"/>
              <a:ext cx="648072" cy="806732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"/>
          <p:cNvSpPr txBox="1"/>
          <p:nvPr/>
        </p:nvSpPr>
        <p:spPr>
          <a:xfrm>
            <a:off x="7617296" y="5229200"/>
            <a:ext cx="818044" cy="366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디자인</a:t>
            </a:r>
            <a:endParaRPr lang="ko-KR" altLang="en-US">
              <a:solidFill>
                <a:schemeClr val="lt1"/>
              </a:solidFill>
              <a:latin typeface="한컴 윤고딕 740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232920" y="4575393"/>
            <a:ext cx="1656184" cy="3661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en-US" altLang="ko-KR" spc="1000">
                <a:solidFill>
                  <a:schemeClr val="tx1"/>
                </a:solidFill>
                <a:latin typeface="나눔스퀘어 ExtraBold"/>
                <a:ea typeface="나눔스퀘어 ExtraBold"/>
              </a:rPr>
              <a:t>INDEX</a:t>
            </a:r>
            <a:endParaRPr lang="en-US" altLang="ko-KR" spc="100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0" name=""/>
          <p:cNvCxnSpPr/>
          <p:nvPr/>
        </p:nvCxnSpPr>
        <p:spPr>
          <a:xfrm rot="10800000">
            <a:off x="634464" y="4749527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5622066" y="4744195"/>
            <a:ext cx="3579405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1" animBg="1"/>
      <p:bldP spid="31" grpId="2" animBg="1"/>
      <p:bldP spid="46" grpId="3" animBg="1"/>
      <p:bldP spid="33" grpId="4" animBg="1"/>
      <p:bldP spid="47" grpId="5" animBg="1"/>
      <p:bldP spid="50" grpId="6" animBg="1"/>
      <p:bldP spid="51" grpId="7" animBg="1"/>
      <p:bldP spid="54" grpId="8" animBg="1"/>
      <p:bldP spid="55" grpId="9" animBg="1"/>
      <p:bldP spid="58" grpId="10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6833" y="2223971"/>
            <a:ext cx="7783027" cy="384762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1883" y="1895274"/>
            <a:ext cx="2642232" cy="106798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873211" y="2834984"/>
            <a:ext cx="2510376" cy="57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인증번호 문자 전송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b="48050"/>
          <a:stretch>
            <a:fillRect/>
          </a:stretch>
        </p:blipFill>
        <p:spPr>
          <a:xfrm>
            <a:off x="2695575" y="3155774"/>
            <a:ext cx="4514850" cy="11726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rcRect t="80890" r="19300" b="9000"/>
          <a:stretch>
            <a:fillRect/>
          </a:stretch>
        </p:blipFill>
        <p:spPr>
          <a:xfrm>
            <a:off x="3607289" y="4506736"/>
            <a:ext cx="2691420" cy="69320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rcRect t="60170"/>
          <a:stretch>
            <a:fillRect/>
          </a:stretch>
        </p:blipFill>
        <p:spPr>
          <a:xfrm>
            <a:off x="2695575" y="5334176"/>
            <a:ext cx="4514850" cy="89923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735912" y="2307863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mail</a:t>
            </a:r>
            <a:r>
              <a:rPr lang="ko-KR" altLang="en-US"/>
              <a:t> 전송</a:t>
            </a:r>
            <a:r>
              <a:rPr lang="en-US" altLang="ko-KR"/>
              <a:t> </a:t>
            </a:r>
            <a:r>
              <a:rPr lang="ko-KR" altLang="en-US"/>
              <a:t>라이브러리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sp>
        <p:nvSpPr>
          <p:cNvPr id="16" name=""/>
          <p:cNvSpPr txBox="1"/>
          <p:nvPr/>
        </p:nvSpPr>
        <p:spPr>
          <a:xfrm>
            <a:off x="3730228" y="1728263"/>
            <a:ext cx="2447686" cy="700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tx1"/>
                </a:solidFill>
                <a:latin typeface="에스코어 드림 6 Bold"/>
                <a:ea typeface="에스코어 드림 6 Bold"/>
              </a:rPr>
              <a:t>Javax </a:t>
            </a:r>
            <a:r>
              <a:rPr lang="en-US" altLang="ko-KR" sz="2500">
                <a:solidFill>
                  <a:schemeClr val="tx1"/>
                </a:solidFill>
                <a:latin typeface="에스코어 드림 6 Bold"/>
                <a:ea typeface="에스코어 드림 6 Bold"/>
              </a:rPr>
              <a:t>mail</a:t>
            </a:r>
            <a:endParaRPr lang="en-US" altLang="ko-KR" sz="2500">
              <a:solidFill>
                <a:schemeClr val="tx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6517" y="2716388"/>
            <a:ext cx="2872966" cy="386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0597" y="1880248"/>
            <a:ext cx="2860273" cy="804451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441248" y="2705965"/>
            <a:ext cx="1060392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b2b2b2"/>
                </a:solidFill>
                <a:latin typeface="에스코어 드림 6 Bold"/>
                <a:ea typeface="에스코어 드림 6 Bold"/>
              </a:rPr>
              <a:t>대시보드</a:t>
            </a:r>
            <a:endParaRPr lang="ko-KR" altLang="en-US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18" name=""/>
          <p:cNvCxnSpPr/>
          <p:nvPr/>
        </p:nvCxnSpPr>
        <p:spPr>
          <a:xfrm rot="10800000">
            <a:off x="1592407" y="2879926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0800000">
            <a:off x="5578188" y="2892915"/>
            <a:ext cx="277090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t="9650" r="930" b="4750"/>
          <a:stretch>
            <a:fillRect/>
          </a:stretch>
        </p:blipFill>
        <p:spPr>
          <a:xfrm>
            <a:off x="1724940" y="3116087"/>
            <a:ext cx="6603932" cy="3209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&lt;API&gt;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rcRect l="17290" t="33400" r="17290" b="33400"/>
          <a:stretch>
            <a:fillRect/>
          </a:stretch>
        </p:blipFill>
        <p:spPr>
          <a:xfrm>
            <a:off x="3941542" y="1877900"/>
            <a:ext cx="1984814" cy="529283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947579" y="2316682"/>
            <a:ext cx="2510376" cy="57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결제 연동 서비스</a:t>
            </a:r>
            <a:endParaRPr lang="ko-KR" altLang="en-US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rcRect l="8900" t="12500" r="7920" b="4590"/>
          <a:stretch>
            <a:fillRect/>
          </a:stretch>
        </p:blipFill>
        <p:spPr>
          <a:xfrm>
            <a:off x="1564745" y="2703834"/>
            <a:ext cx="6757458" cy="3788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&lt;etc.&gt;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383836" y="1950828"/>
            <a:ext cx="1138327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SSE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735912" y="2528349"/>
            <a:ext cx="2510376" cy="57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Server-Sent Events</a:t>
            </a:r>
            <a:endParaRPr lang="en-US" altLang="ko-KR"/>
          </a:p>
          <a:p>
            <a:pPr>
              <a:defRPr/>
            </a:pPr>
            <a:endParaRPr lang="ko-KR" altLang="en-US" sz="14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71900" y="3429000"/>
            <a:ext cx="2362200" cy="168592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rcRect l="12820" t="23270" r="28580" b="41150"/>
          <a:stretch>
            <a:fillRect/>
          </a:stretch>
        </p:blipFill>
        <p:spPr>
          <a:xfrm>
            <a:off x="2050520" y="3371850"/>
            <a:ext cx="5804959" cy="1982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주요 기능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424794" y="1558635"/>
            <a:ext cx="1005840" cy="3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i="1">
                <a:latin typeface="에스코어 드림 6 Bold"/>
                <a:ea typeface="에스코어 드림 6 Bold"/>
              </a:rPr>
              <a:t>&lt;etc.&gt;</a:t>
            </a:r>
            <a:endParaRPr lang="en-US" altLang="ko-KR" sz="2000" i="1">
              <a:latin typeface="에스코어 드림 6 Bold"/>
              <a:ea typeface="에스코어 드림 6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139091" y="1933189"/>
            <a:ext cx="3629374" cy="698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dk1"/>
                </a:solidFill>
                <a:latin typeface="에스코어 드림 7 ExtraBold"/>
                <a:ea typeface="에스코어 드림 7 ExtraBold"/>
              </a:rPr>
              <a:t>Local Storage</a:t>
            </a:r>
            <a:endParaRPr lang="en-US" altLang="ko-KR" sz="4000">
              <a:solidFill>
                <a:schemeClr val="dk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5416" y="2566282"/>
            <a:ext cx="2940716" cy="374508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9210" y="3990974"/>
            <a:ext cx="2390775" cy="790575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rcRect r="89640"/>
          <a:stretch>
            <a:fillRect/>
          </a:stretch>
        </p:blipFill>
        <p:spPr>
          <a:xfrm>
            <a:off x="4511624" y="5139264"/>
            <a:ext cx="756221" cy="47662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rcRect l="50000"/>
          <a:stretch>
            <a:fillRect/>
          </a:stretch>
        </p:blipFill>
        <p:spPr>
          <a:xfrm>
            <a:off x="5270500" y="5139972"/>
            <a:ext cx="3648075" cy="476250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5817079" y="3247477"/>
            <a:ext cx="2065811" cy="36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b2b2b2"/>
                </a:solidFill>
                <a:latin typeface="에스코어 드림 6 Bold"/>
                <a:ea typeface="에스코어 드림 6 Bold"/>
              </a:rPr>
              <a:t>F12 ❱ Aplication</a:t>
            </a:r>
            <a:endParaRPr lang="en-US" altLang="ko-KR">
              <a:solidFill>
                <a:srgbClr val="b2b2b2"/>
              </a:solidFill>
              <a:latin typeface="에스코어 드림 6 Bold"/>
              <a:ea typeface="에스코어 드림 6 Bold"/>
            </a:endParaRPr>
          </a:p>
        </p:txBody>
      </p:sp>
      <p:cxnSp>
        <p:nvCxnSpPr>
          <p:cNvPr id="23" name=""/>
          <p:cNvCxnSpPr>
            <a:stCxn id="22" idx="1"/>
          </p:cNvCxnSpPr>
          <p:nvPr/>
        </p:nvCxnSpPr>
        <p:spPr>
          <a:xfrm rot="10800000" flipV="1">
            <a:off x="4348835" y="3430097"/>
            <a:ext cx="1468243" cy="1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>
            <a:endCxn id="22" idx="3"/>
          </p:cNvCxnSpPr>
          <p:nvPr/>
        </p:nvCxnSpPr>
        <p:spPr>
          <a:xfrm rot="10800000">
            <a:off x="7882890" y="3430097"/>
            <a:ext cx="1219660" cy="13115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  <p:bldP spid="24" grpId="2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Oval 23"/>
          <p:cNvSpPr>
            <a:spLocks noChangeArrowheads="1"/>
          </p:cNvSpPr>
          <p:nvPr/>
        </p:nvSpPr>
        <p:spPr>
          <a:xfrm>
            <a:off x="272480" y="2132856"/>
            <a:ext cx="2227070" cy="42484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FRONT-END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60" name="Oval 23"/>
          <p:cNvSpPr>
            <a:spLocks noChangeArrowheads="1"/>
          </p:cNvSpPr>
          <p:nvPr/>
        </p:nvSpPr>
        <p:spPr>
          <a:xfrm>
            <a:off x="7427031" y="2083733"/>
            <a:ext cx="2227070" cy="3433499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TOOL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>
          <a:xfrm>
            <a:off x="5047763" y="2718941"/>
            <a:ext cx="2227070" cy="339507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endParaRPr lang="en-US" altLang="ko-KR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API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3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52" name="Oval 23"/>
          <p:cNvSpPr>
            <a:spLocks noChangeArrowheads="1"/>
          </p:cNvSpPr>
          <p:nvPr/>
        </p:nvSpPr>
        <p:spPr>
          <a:xfrm>
            <a:off x="2647922" y="1988840"/>
            <a:ext cx="2227070" cy="424017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t"/>
          <a:lstStyle/>
          <a:p>
            <a:pPr algn="ctr">
              <a:defRPr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10</a:t>
            </a: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endParaRPr lang="en-US" altLang="ko-KR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defRPr/>
            </a:pPr>
            <a:r>
              <a:rPr lang="en-US" altLang="ko-KR" sz="2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/>
                <a:ea typeface="나눔스퀘어 Bold"/>
              </a:rPr>
              <a:t>BACK-END</a:t>
            </a: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en-US" altLang="ko-KR" sz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/>
              <a:ea typeface="나눔스퀘어"/>
              <a:cs typeface="+mj-cs"/>
            </a:endParaRPr>
          </a:p>
          <a:p>
            <a:pPr algn="ctr">
              <a:defRPr/>
            </a:pPr>
            <a:endParaRPr lang="en-US" altLang="ko-KR" sz="9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/>
              <a:ea typeface="나눔스퀘어"/>
              <a:cs typeface="+mj-cs"/>
            </a:endParaRPr>
          </a:p>
        </p:txBody>
      </p:sp>
      <p:sp>
        <p:nvSpPr>
          <p:cNvPr id="40" name="직사각형 125"/>
          <p:cNvSpPr>
            <a:spLocks noChangeArrowheads="1"/>
          </p:cNvSpPr>
          <p:nvPr/>
        </p:nvSpPr>
        <p:spPr>
          <a:xfrm>
            <a:off x="3512880" y="1844863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02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1" name="직사각형 125"/>
          <p:cNvSpPr>
            <a:spLocks noChangeArrowheads="1"/>
          </p:cNvSpPr>
          <p:nvPr/>
        </p:nvSpPr>
        <p:spPr>
          <a:xfrm>
            <a:off x="5945190" y="252703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03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/>
          <p:cNvSpPr>
            <a:spLocks noChangeArrowheads="1"/>
          </p:cNvSpPr>
          <p:nvPr/>
        </p:nvSpPr>
        <p:spPr>
          <a:xfrm>
            <a:off x="8315273" y="1943786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04</a:t>
            </a:r>
            <a:endParaRPr lang="en-US" altLang="ko-KR" sz="1200"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9" name="직사각형 125"/>
          <p:cNvSpPr>
            <a:spLocks noChangeArrowheads="1"/>
          </p:cNvSpPr>
          <p:nvPr/>
        </p:nvSpPr>
        <p:spPr>
          <a:xfrm>
            <a:off x="1136576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01</a:t>
            </a:r>
            <a:endParaRPr lang="en-US" altLang="ko-KR" sz="12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j-cs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859078" y="2780928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29196" y="3455883"/>
            <a:ext cx="1464626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01045" y="2880033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사용 기술 </a:t>
            </a: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&amp;</a:t>
            </a: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 환경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cxnSp>
        <p:nvCxnSpPr>
          <p:cNvPr id="1035" name="직선 연결선 52"/>
          <p:cNvCxnSpPr/>
          <p:nvPr/>
        </p:nvCxnSpPr>
        <p:spPr>
          <a:xfrm>
            <a:off x="454150" y="2924944"/>
            <a:ext cx="183455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350" y="3001217"/>
            <a:ext cx="2162377" cy="1075854"/>
          </a:xfrm>
          <a:prstGeom prst="rect">
            <a:avLst/>
          </a:prstGeom>
        </p:spPr>
      </p:pic>
      <p:pic>
        <p:nvPicPr>
          <p:cNvPr id="1037" name=""/>
          <p:cNvPicPr>
            <a:picLocks noChangeAspect="1"/>
          </p:cNvPicPr>
          <p:nvPr/>
        </p:nvPicPr>
        <p:blipFill rotWithShape="1">
          <a:blip r:embed="rId4"/>
          <a:srcRect l="18180" r="18180"/>
          <a:stretch>
            <a:fillRect/>
          </a:stretch>
        </p:blipFill>
        <p:spPr>
          <a:xfrm>
            <a:off x="344488" y="4221088"/>
            <a:ext cx="1008112" cy="792088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628" y="4005064"/>
            <a:ext cx="2201080" cy="1152128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580" y="5157192"/>
            <a:ext cx="1681107" cy="439489"/>
          </a:xfrm>
          <a:prstGeom prst="rect">
            <a:avLst/>
          </a:prstGeom>
        </p:spPr>
      </p:pic>
      <p:pic>
        <p:nvPicPr>
          <p:cNvPr id="10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8504" y="5480111"/>
            <a:ext cx="1652365" cy="9012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04170" y="2956845"/>
            <a:ext cx="996702" cy="996702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6071" y="2780928"/>
            <a:ext cx="1112912" cy="1112912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rcRect l="24320" r="25230"/>
          <a:stretch>
            <a:fillRect/>
          </a:stretch>
        </p:blipFill>
        <p:spPr>
          <a:xfrm>
            <a:off x="2844714" y="4172775"/>
            <a:ext cx="864096" cy="570880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rcRect l="5940" r="10850" b="7920"/>
          <a:stretch>
            <a:fillRect/>
          </a:stretch>
        </p:blipFill>
        <p:spPr>
          <a:xfrm>
            <a:off x="3850091" y="4087591"/>
            <a:ext cx="864096" cy="717181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25767" y="4972642"/>
            <a:ext cx="1254810" cy="317624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10674" y="5518138"/>
            <a:ext cx="1189236" cy="376448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48971" y="3553869"/>
            <a:ext cx="952500" cy="966787"/>
          </a:xfrm>
          <a:prstGeom prst="rect">
            <a:avLst/>
          </a:prstGeom>
        </p:spPr>
      </p:pic>
      <p:pic>
        <p:nvPicPr>
          <p:cNvPr id="1049" name=""/>
          <p:cNvPicPr>
            <a:picLocks noChangeAspect="1"/>
          </p:cNvPicPr>
          <p:nvPr/>
        </p:nvPicPr>
        <p:blipFill rotWithShape="1">
          <a:blip r:embed="rId15"/>
          <a:srcRect l="17290" t="33400" r="17290" b="33400"/>
          <a:stretch>
            <a:fillRect/>
          </a:stretch>
        </p:blipFill>
        <p:spPr>
          <a:xfrm>
            <a:off x="5949718" y="3844636"/>
            <a:ext cx="1224136" cy="326436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946982" y="4285344"/>
            <a:ext cx="1420338" cy="574099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60365" y="4683896"/>
            <a:ext cx="788494" cy="584741"/>
          </a:xfrm>
          <a:prstGeom prst="rect">
            <a:avLst/>
          </a:prstGeom>
        </p:spPr>
      </p:pic>
      <p:pic>
        <p:nvPicPr>
          <p:cNvPr id="105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662794" y="4987606"/>
            <a:ext cx="845373" cy="626922"/>
          </a:xfrm>
          <a:prstGeom prst="rect">
            <a:avLst/>
          </a:prstGeom>
        </p:spPr>
      </p:pic>
      <p:pic>
        <p:nvPicPr>
          <p:cNvPr id="105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72832" y="2970068"/>
            <a:ext cx="762914" cy="865907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95435" y="2954482"/>
            <a:ext cx="909205" cy="909205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914407" y="4041197"/>
            <a:ext cx="1079292" cy="604404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667625" y="4807959"/>
            <a:ext cx="1758811" cy="253388"/>
          </a:xfrm>
          <a:prstGeom prst="rect">
            <a:avLst/>
          </a:prstGeom>
        </p:spPr>
      </p:pic>
      <p:sp>
        <p:nvSpPr>
          <p:cNvPr id="1057" name=""/>
          <p:cNvSpPr txBox="1"/>
          <p:nvPr/>
        </p:nvSpPr>
        <p:spPr>
          <a:xfrm>
            <a:off x="5166718" y="5341600"/>
            <a:ext cx="1160421" cy="6424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google geolocation</a:t>
            </a:r>
            <a:endParaRPr lang="en-US" altLang="ko-KR" sz="1200">
              <a:latin typeface="KoPubWorld돋움체_Pro Bold"/>
              <a:ea typeface="KoPubWorld돋움체_Pro Bold"/>
            </a:endParaRPr>
          </a:p>
          <a:p>
            <a:pPr>
              <a:defRPr/>
            </a:pPr>
            <a:r>
              <a:rPr lang="en-US" altLang="ko-KR" sz="1200">
                <a:latin typeface="KoPubWorld돋움체_Pro Bold"/>
                <a:ea typeface="KoPubWorld돋움체_Pro Bold"/>
              </a:rPr>
              <a:t>&amp;geocoding</a:t>
            </a:r>
            <a:endParaRPr lang="en-US" altLang="ko-KR" sz="1200">
              <a:latin typeface="KoPubWorld돋움체_Pro Bold"/>
              <a:ea typeface="KoPubWorld돋움체_Pro Bold"/>
            </a:endParaRPr>
          </a:p>
        </p:txBody>
      </p:sp>
      <p:sp>
        <p:nvSpPr>
          <p:cNvPr id="1059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060" name=""/>
          <p:cNvPicPr>
            <a:picLocks noChangeAspect="1"/>
          </p:cNvPicPr>
          <p:nvPr/>
        </p:nvPicPr>
        <p:blipFill rotWithShape="1">
          <a:blip r:embed="rId23"/>
          <a:srcRect l="35990" t="3910" r="36350" b="45320"/>
          <a:stretch>
            <a:fillRect/>
          </a:stretch>
        </p:blipFill>
        <p:spPr>
          <a:xfrm>
            <a:off x="6448072" y="5127976"/>
            <a:ext cx="717148" cy="730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7" name=""/>
          <p:cNvSpPr/>
          <p:nvPr/>
        </p:nvSpPr>
        <p:spPr>
          <a:xfrm>
            <a:off x="272480" y="1412776"/>
            <a:ext cx="4680520" cy="5256584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2576736" y="3233162"/>
            <a:ext cx="2458179" cy="69989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lt1"/>
                </a:solidFill>
                <a:latin typeface="나눔스퀘어 ExtraBold"/>
                <a:ea typeface="나눔스퀘어 ExtraBold"/>
              </a:rPr>
              <a:t>BLACK</a:t>
            </a:r>
            <a:endParaRPr lang="en-US" altLang="ko-KR" sz="4000" spc="10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39062" y="4026763"/>
            <a:ext cx="2434252" cy="69838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000" spc="1000">
                <a:solidFill>
                  <a:schemeClr val="dk1"/>
                </a:solidFill>
                <a:latin typeface="나눔스퀘어 ExtraBold"/>
                <a:ea typeface="나눔스퀘어 ExtraBold"/>
              </a:rPr>
              <a:t>WHITE</a:t>
            </a:r>
            <a:endParaRPr lang="en-US" altLang="ko-KR" sz="4000" spc="1000">
              <a:solidFill>
                <a:schemeClr val="dk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CONCEPT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032" y="1413049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4590" t="40320" r="-4590" b="-20790"/>
          <a:stretch>
            <a:fillRect/>
          </a:stretch>
        </p:blipFill>
        <p:spPr>
          <a:xfrm>
            <a:off x="5601072" y="1967552"/>
            <a:ext cx="3407246" cy="5637912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t="19950" b="8460"/>
          <a:stretch>
            <a:fillRect/>
          </a:stretch>
        </p:blipFill>
        <p:spPr>
          <a:xfrm>
            <a:off x="992560" y="1628800"/>
            <a:ext cx="3335238" cy="490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/>
          <p:cNvSpPr>
            <a:spLocks noChangeArrowheads="1"/>
          </p:cNvSpPr>
          <p:nvPr/>
        </p:nvSpPr>
        <p:spPr>
          <a:xfrm>
            <a:off x="4953000" y="1916832"/>
            <a:ext cx="4752975" cy="475225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200025" y="260648"/>
            <a:ext cx="144463" cy="4318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cxnSp>
        <p:nvCxnSpPr>
          <p:cNvPr id="34" name="직선 연결선 33"/>
          <p:cNvCxnSpPr/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/>
          <p:cNvSpPr>
            <a:spLocks noChangeArrowheads="1"/>
          </p:cNvSpPr>
          <p:nvPr/>
        </p:nvSpPr>
        <p:spPr>
          <a:xfrm>
            <a:off x="200025" y="1916832"/>
            <a:ext cx="4752975" cy="47522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14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endParaRPr lang="en-US" altLang="ko-KR" sz="2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connected,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i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/>
                <a:ea typeface="에스코어 드림 4 Regular"/>
                <a:cs typeface="+mj-cs"/>
              </a:rPr>
              <a:t>stay inspired</a:t>
            </a:r>
            <a:endParaRPr lang="en-US" altLang="ko-KR" i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/>
              <a:ea typeface="에스코어 드림 4 Regular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SUBJECT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050" name="Picture 2" descr="ì ë¼, ìµë¬´ì, ëë¬¼ì ì¸ê³, ë¸ëìì ì ê¼¬, ëë¬¼ì, ê°ê¹ì´, ì´ ë, ì´êµ­ì ì¸, ë¹, ê¹í¸"/>
          <p:cNvPicPr>
            <a:picLocks noChangeAspect="1" noChangeArrowheads="1"/>
          </p:cNvPicPr>
          <p:nvPr/>
        </p:nvPicPr>
        <p:blipFill rotWithShape="1">
          <a:blip r:embed="rId3"/>
          <a:srcRect t="46470" b="120"/>
          <a:stretch>
            <a:fillRect/>
          </a:stretch>
        </p:blipFill>
        <p:spPr>
          <a:xfrm>
            <a:off x="200472" y="1916832"/>
            <a:ext cx="4762500" cy="3807604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5889104" y="3356992"/>
            <a:ext cx="3094677" cy="1564064"/>
            <a:chOff x="5889104" y="3356992"/>
            <a:chExt cx="3094677" cy="1564064"/>
          </a:xfrm>
        </p:grpSpPr>
        <p:sp>
          <p:nvSpPr>
            <p:cNvPr id="39" name="직사각형 125"/>
            <p:cNvSpPr>
              <a:spLocks noChangeArrowheads="1"/>
            </p:cNvSpPr>
            <p:nvPr/>
          </p:nvSpPr>
          <p:spPr>
            <a:xfrm>
              <a:off x="5971359" y="3793673"/>
              <a:ext cx="2966101" cy="272442"/>
            </a:xfrm>
            <a:prstGeom prst="rect">
              <a:avLst/>
            </a:prstGeom>
            <a:solidFill>
              <a:srgbClr val="da5054"/>
            </a:solidFill>
            <a:ln w="9525">
              <a:noFill/>
              <a:miter/>
            </a:ln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2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/>
                  <a:ea typeface="나눔스퀘어 Bold"/>
                  <a:cs typeface="+mj-cs"/>
                </a:rPr>
                <a:t>숙박 공유 서비스</a:t>
              </a:r>
              <a:endParaRPr lang="ko-KR" altLang="en-US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89104" y="4372619"/>
              <a:ext cx="3094677" cy="5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r>
                <a:rPr lang="ko-KR" altLang="en-US" sz="10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나눔스퀘어"/>
                  <a:ea typeface="나눔스퀘어"/>
                  <a:cs typeface="+mj-cs"/>
                </a:rPr>
                <a:t>한국형 에어비엔비</a:t>
              </a: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  <a:p>
              <a:pPr algn="di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1079500" algn="l"/>
                  <a:tab pos="1701800" algn="l"/>
                </a:tabLst>
                <a:defRPr/>
              </a:pPr>
              <a:endPara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98345" y="3356992"/>
              <a:ext cx="2876194" cy="274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dist">
                <a:defRPr/>
              </a:pPr>
              <a:r>
                <a:rPr lang="ko-KR" altLang="en-US" sz="24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da5054"/>
                  </a:solidFill>
                  <a:latin typeface="나눔스퀘어 Bold"/>
                  <a:ea typeface="나눔스퀘어 Bold"/>
                </a:rPr>
                <a:t>내국인들만을 위한</a:t>
              </a:r>
              <a:endPara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da5054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20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3080" y="4606900"/>
            <a:ext cx="36068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느낀점</a:t>
            </a:r>
            <a:endParaRPr lang="ko-KR" altLang="en-US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3591" y="2178576"/>
            <a:ext cx="4531934" cy="303770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2207202" y="5403272"/>
            <a:ext cx="5780463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나눔스퀘어라운드 ExtraBold"/>
                <a:ea typeface="나눔스퀘어라운드 ExtraBold"/>
              </a:rPr>
              <a:t>1인 가구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증가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인한 소비 패러다임이 소유에서 </a:t>
            </a:r>
            <a:r>
              <a:rPr lang="en-US" altLang="ko-KR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공유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로 확장</a:t>
            </a:r>
            <a:endParaRPr lang="en-US" altLang="ko-KR"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382241" y="5784272"/>
            <a:ext cx="3483206" cy="366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라운드 ExtraBold"/>
                <a:ea typeface="나눔스퀘어라운드 ExtraBold"/>
              </a:rPr>
              <a:t>국내 공유 숙박 소비자</a:t>
            </a:r>
            <a:r>
              <a:rPr lang="en-US" altLang="ko-KR"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>
                <a:latin typeface="나눔스퀘어라운드 ExtraBold"/>
                <a:ea typeface="나눔스퀘어라운드 ExtraBold"/>
              </a:rPr>
              <a:t>공급자 </a:t>
            </a:r>
            <a:r>
              <a:rPr lang="ko-KR" altLang="en-US">
                <a:solidFill>
                  <a:srgbClr val="ff0000"/>
                </a:solidFill>
                <a:latin typeface="나눔스퀘어라운드 ExtraBold"/>
                <a:ea typeface="나눔스퀘어라운드 ExtraBold"/>
              </a:rPr>
              <a:t>급증</a:t>
            </a:r>
            <a:endParaRPr lang="ko-KR" altLang="en-US">
              <a:solidFill>
                <a:srgbClr val="ff0000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681208"/>
            <a:ext cx="9433495" cy="498787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3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823" y="1894886"/>
            <a:ext cx="9315053" cy="4564179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53338">
            <a:off x="1887681" y="2874818"/>
            <a:ext cx="580158" cy="580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8 -0.00586 L 0.25656 -0.00586 " pathEditMode="relative" ptsTypes="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5 -0.00329 L 0.53523 -0.00843 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077 -0.00714 L 0.00106 0.26421 " pathEditMode="relative" ptsTypes="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594617"/>
            <a:ext cx="9433495" cy="50744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WHY?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12" name="TextBox 130"/>
          <p:cNvSpPr txBox="1"/>
          <p:nvPr/>
        </p:nvSpPr>
        <p:spPr>
          <a:xfrm>
            <a:off x="1312585" y="1318236"/>
            <a:ext cx="7265161" cy="224291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ko-KR" altLang="en-US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왜 한국형 에어비앤비일까</a:t>
            </a:r>
            <a:r>
              <a:rPr lang="en-US" altLang="ko-KR" sz="10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"/>
                <a:ea typeface="나눔스퀘어"/>
                <a:cs typeface="+mj-cs"/>
              </a:rPr>
              <a:t>?</a:t>
            </a:r>
            <a:endParaRPr lang="en-US" altLang="ko-KR" sz="10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"/>
              <a:ea typeface="나눔스퀘어"/>
              <a:cs typeface="+mj-cs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4368" y="2069522"/>
            <a:ext cx="4682339" cy="341168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210" y="3108613"/>
            <a:ext cx="4290165" cy="3125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765077"/>
            <a:ext cx="4598834" cy="33668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070" y="3140968"/>
            <a:ext cx="4203434" cy="2625849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504" y="2824691"/>
            <a:ext cx="4598834" cy="3247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86070" y="3766293"/>
            <a:ext cx="4203434" cy="13751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800872" y="1772816"/>
            <a:ext cx="2222923" cy="44460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테이블 정의서</a:t>
            </a:r>
            <a:endParaRPr lang="ko-KR" altLang="en-US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37"/>
          <p:cNvCxnSpPr/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/>
          <p:cNvSpPr txBox="1"/>
          <p:nvPr/>
        </p:nvSpPr>
        <p:spPr>
          <a:xfrm>
            <a:off x="1371650" y="818855"/>
            <a:ext cx="7265161" cy="347674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/>
            </a:pPr>
            <a:r>
              <a:rPr lang="en-US" altLang="ko-KR" sz="2400" spc="10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/>
                <a:ea typeface="나눔스퀘어 Bold"/>
                <a:cs typeface="+mj-cs"/>
              </a:rPr>
              <a:t>DOCUMENTS</a:t>
            </a:r>
            <a:endParaRPr lang="en-US" altLang="ko-KR" sz="2400" spc="10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Oval 23"/>
          <p:cNvSpPr>
            <a:spLocks noChangeArrowheads="1"/>
          </p:cNvSpPr>
          <p:nvPr/>
        </p:nvSpPr>
        <p:spPr>
          <a:xfrm>
            <a:off x="272480" y="1412776"/>
            <a:ext cx="9433495" cy="525631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2000" tIns="0" rIns="72000" bIns="0" anchor="ctr" anchorCtr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  <a:defRPr/>
            </a:pPr>
            <a:endParaRPr lang="en-US" altLang="ko-KR" sz="1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제목 2"/>
          <p:cNvSpPr>
            <a:spLocks noGrp="1"/>
          </p:cNvSpPr>
          <p:nvPr/>
        </p:nvSpPr>
        <p:spPr>
          <a:xfrm>
            <a:off x="200025" y="260648"/>
            <a:ext cx="144463" cy="43180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  <a:ln w="9525" cap="flat" cmpd="sng" algn="ctr">
                  <a:solidFill>
                    <a:schemeClr val="bg1">
                      <a:alpha val="0"/>
                    </a:schemeClr>
                  </a:solidFill>
                  <a:prstDash val="solid"/>
                  <a:round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j-cs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050" b="1" i="0" u="none" strike="noStrike" kern="1200" cap="none" spc="-60" normalizeH="0" baseline="0" mc:Ignorable="hp" hp:hslEmbossed="0">
              <a:ln w="9525" cap="flat" cmpd="sng" algn="ctr">
                <a:solidFill>
                  <a:schemeClr val="bg1">
                    <a:alpha val="0"/>
                  </a:schemeClr>
                </a:solidFill>
                <a:prstDash val="solid"/>
                <a:round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112" y="1340768"/>
            <a:ext cx="7617296" cy="522573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719339" y="3573016"/>
            <a:ext cx="2222923" cy="44882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i="1">
                <a:solidFill>
                  <a:schemeClr val="lt1"/>
                </a:solidFill>
                <a:latin typeface="나눔스퀘어 Bold"/>
                <a:ea typeface="나눔스퀘어 Bold"/>
              </a:rPr>
              <a:t>ERD</a:t>
            </a:r>
            <a:endParaRPr lang="en-US" altLang="ko-KR" sz="2400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352</ep:Words>
  <ep:PresentationFormat>A4 용지(210x297mm)</ep:PresentationFormat>
  <ep:Paragraphs>255</ep:Paragraphs>
  <ep:Slides>30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1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2018-09-20T04:59:45.000</dcterms:created>
  <dc:creator>siuser</dc:creator>
  <cp:lastModifiedBy>treej_oyd8l93</cp:lastModifiedBy>
  <dcterms:modified xsi:type="dcterms:W3CDTF">2020-02-25T08:48:19.461</dcterms:modified>
  <cp:revision>1695</cp:revision>
  <dc:title>PowerPoint 프레젠테이션</dc:title>
  <cp:version>1000.0000.01</cp:version>
</cp:coreProperties>
</file>